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2" r:id="rId4"/>
    <p:sldId id="274" r:id="rId5"/>
    <p:sldId id="277" r:id="rId6"/>
    <p:sldId id="276" r:id="rId7"/>
    <p:sldId id="278" r:id="rId8"/>
    <p:sldId id="27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99"/>
    <a:srgbClr val="FFFF00"/>
    <a:srgbClr val="00FF00"/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14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CC8373C-56E9-4E2E-B82D-37B1171D9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04C3D-0FA1-4760-8E2E-F0C24D495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D2271-39E9-4089-B323-841FF25C8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3E28F-966A-4DE6-A066-D6C442613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1163B-6F91-433E-AA16-7AFA8882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CBEF5-F952-46DD-9CBD-AFF3686F9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8422D-6DA6-4826-8E76-FED1BDA12F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3F0A3-765B-4D4E-A3C3-B2AF1A6C4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A9507-F90C-4638-9623-FB10BE0B4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46262-CCDB-4762-9CD2-F890C9D57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3C7EE-C695-4B60-BF85-D1461C8AD4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2E3D4-350D-44F1-8B6D-4707250D45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F6F08-A145-4C89-8EAF-16AF3A3903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56AC1DA9-9C0A-440E-A8DE-5F79B50DD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TuaNgoc\My%20Documents\To&#225;n%20-%20trieu%20va%20lop%20trieu\Nguyen%20Ba%20Ngoc%20Nguoi%20Thieu%20Nien%20Dung%20Cam%20(Mong%20Lan)_1.mp3" TargetMode="Externa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utterflies_flowers_md_wh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51054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butterflies_flowers_md_wh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51054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652588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7403306" y="-88106"/>
            <a:ext cx="1652588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4" name="Group 8"/>
          <p:cNvGrpSpPr>
            <a:grpSpLocks/>
          </p:cNvGrpSpPr>
          <p:nvPr/>
        </p:nvGrpSpPr>
        <p:grpSpPr bwMode="auto">
          <a:xfrm>
            <a:off x="-152400" y="-266700"/>
            <a:ext cx="9448800" cy="7315200"/>
            <a:chOff x="0" y="192"/>
            <a:chExt cx="5760" cy="3936"/>
          </a:xfrm>
        </p:grpSpPr>
        <p:grpSp>
          <p:nvGrpSpPr>
            <p:cNvPr id="2063" name="Group 9"/>
            <p:cNvGrpSpPr>
              <a:grpSpLocks/>
            </p:cNvGrpSpPr>
            <p:nvPr/>
          </p:nvGrpSpPr>
          <p:grpSpPr bwMode="auto">
            <a:xfrm>
              <a:off x="0" y="336"/>
              <a:ext cx="5760" cy="3700"/>
              <a:chOff x="0" y="336"/>
              <a:chExt cx="5760" cy="3700"/>
            </a:xfrm>
          </p:grpSpPr>
          <p:pic>
            <p:nvPicPr>
              <p:cNvPr id="2066" name="Picture 10" descr="n3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0" y="3984"/>
                <a:ext cx="5760" cy="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7" name="Picture 11" descr="n3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0" y="336"/>
                <a:ext cx="5760" cy="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064" name="Picture 12" descr="n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5400000">
              <a:off x="-1848" y="2136"/>
              <a:ext cx="3936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5" name="Picture 13" descr="n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16200000" flipH="1">
              <a:off x="3671" y="2135"/>
              <a:ext cx="3936" cy="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5" name="Picture 14" descr="ABARBLYL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5400000">
            <a:off x="-2209800" y="4038600"/>
            <a:ext cx="4724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5" descr="ABARBLYL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5400000">
            <a:off x="6620669" y="4029869"/>
            <a:ext cx="472440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6" descr="ABARBLYL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V="1">
            <a:off x="152400" y="130175"/>
            <a:ext cx="8839200" cy="10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7" descr="ABARBLYL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V="1">
            <a:off x="152400" y="6553200"/>
            <a:ext cx="8839200" cy="10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WordArt 5"/>
          <p:cNvSpPr>
            <a:spLocks noChangeArrowheads="1" noChangeShapeType="1" noTextEdit="1"/>
          </p:cNvSpPr>
          <p:nvPr/>
        </p:nvSpPr>
        <p:spPr bwMode="auto">
          <a:xfrm>
            <a:off x="8915400" y="2114550"/>
            <a:ext cx="9296400" cy="704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  CHÀO MỪNG CÁC THẦY CÔ GIÁO VỀ DỰ GIỜ CHUYÊN ĐỀ</a:t>
            </a:r>
          </a:p>
        </p:txBody>
      </p:sp>
      <p:sp>
        <p:nvSpPr>
          <p:cNvPr id="20486" name="WordArt 6"/>
          <p:cNvSpPr>
            <a:spLocks noChangeArrowheads="1" noChangeShapeType="1" noTextEdit="1"/>
          </p:cNvSpPr>
          <p:nvPr/>
        </p:nvSpPr>
        <p:spPr bwMode="auto">
          <a:xfrm>
            <a:off x="1066800" y="2133600"/>
            <a:ext cx="72390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TOÁN LỚP 4</a:t>
            </a:r>
          </a:p>
        </p:txBody>
      </p:sp>
      <p:sp>
        <p:nvSpPr>
          <p:cNvPr id="2061" name="WordArt 27"/>
          <p:cNvSpPr>
            <a:spLocks noChangeArrowheads="1" noChangeShapeType="1" noTextEdit="1"/>
          </p:cNvSpPr>
          <p:nvPr/>
        </p:nvSpPr>
        <p:spPr bwMode="auto">
          <a:xfrm>
            <a:off x="1371600" y="3733800"/>
            <a:ext cx="7315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TRIỆU VÀ LỚP TRIỆU (TIẾP THEO)</a:t>
            </a:r>
          </a:p>
        </p:txBody>
      </p:sp>
      <p:pic>
        <p:nvPicPr>
          <p:cNvPr id="3100" name="Nguyen Ba Ngoc Nguoi Thieu Nien Dung Cam (Mong Lan)_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7467600" y="6096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1791" fill="hold"/>
                                        <p:tgtEl>
                                          <p:spTgt spid="31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900" decel="100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834 0.00417 L -2.00833 -0.0375 " pathEditMode="relative" rAng="0" ptsTypes="AA">
                                      <p:cBhvr>
                                        <p:cTn id="14" dur="9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3" y="-2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85" decel="100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385" decel="100000"/>
                                        <p:tgtEl>
                                          <p:spTgt spid="2048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385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00"/>
                </p:tgtEl>
              </p:cMediaNode>
            </p:audio>
          </p:childTnLst>
        </p:cTn>
      </p:par>
    </p:tnLst>
    <p:bldLst>
      <p:bldP spid="20485" grpId="0" animBg="1"/>
      <p:bldP spid="20485" grpId="1" animBg="1"/>
      <p:bldP spid="2048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8"/>
          <p:cNvGrpSpPr>
            <a:grpSpLocks/>
          </p:cNvGrpSpPr>
          <p:nvPr/>
        </p:nvGrpSpPr>
        <p:grpSpPr bwMode="auto">
          <a:xfrm>
            <a:off x="-225425" y="-381000"/>
            <a:ext cx="9598025" cy="7507288"/>
            <a:chOff x="0" y="192"/>
            <a:chExt cx="5760" cy="3936"/>
          </a:xfrm>
        </p:grpSpPr>
        <p:grpSp>
          <p:nvGrpSpPr>
            <p:cNvPr id="3086" name="Group 9"/>
            <p:cNvGrpSpPr>
              <a:grpSpLocks/>
            </p:cNvGrpSpPr>
            <p:nvPr/>
          </p:nvGrpSpPr>
          <p:grpSpPr bwMode="auto">
            <a:xfrm>
              <a:off x="0" y="336"/>
              <a:ext cx="5760" cy="3700"/>
              <a:chOff x="0" y="336"/>
              <a:chExt cx="5760" cy="3700"/>
            </a:xfrm>
          </p:grpSpPr>
          <p:pic>
            <p:nvPicPr>
              <p:cNvPr id="3089" name="Picture 10" descr="n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3984"/>
                <a:ext cx="5760" cy="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90" name="Picture 11" descr="n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336"/>
                <a:ext cx="5760" cy="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3087" name="Picture 12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-1848" y="2136"/>
              <a:ext cx="3936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8" name="Picture 13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 flipH="1">
              <a:off x="3671" y="2135"/>
              <a:ext cx="3936" cy="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Text Box 11"/>
          <p:cNvSpPr txBox="1">
            <a:spLocks noChangeArrowheads="1"/>
          </p:cNvSpPr>
          <p:nvPr/>
        </p:nvSpPr>
        <p:spPr bwMode="auto">
          <a:xfrm>
            <a:off x="152400" y="5334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/>
              <a:t>Tuần</a:t>
            </a:r>
            <a:r>
              <a:rPr lang="en-US" sz="2000" b="1"/>
              <a:t>: 3</a:t>
            </a:r>
          </a:p>
        </p:txBody>
      </p:sp>
      <p:sp>
        <p:nvSpPr>
          <p:cNvPr id="3076" name="Text Box 12"/>
          <p:cNvSpPr txBox="1">
            <a:spLocks noChangeArrowheads="1"/>
          </p:cNvSpPr>
          <p:nvPr/>
        </p:nvSpPr>
        <p:spPr bwMode="auto">
          <a:xfrm>
            <a:off x="152400" y="914400"/>
            <a:ext cx="99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/>
              <a:t>Tiết:</a:t>
            </a:r>
            <a:r>
              <a:rPr lang="en-US" sz="2000" b="1"/>
              <a:t> 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3810000" y="593725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u="sng"/>
              <a:t>TOÁN</a:t>
            </a:r>
            <a:r>
              <a:rPr lang="en-US" b="1"/>
              <a:t> </a:t>
            </a: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9144000" y="1676400"/>
            <a:ext cx="8509000" cy="1981200"/>
            <a:chOff x="2400" y="912"/>
            <a:chExt cx="5360" cy="1248"/>
          </a:xfrm>
        </p:grpSpPr>
        <p:sp>
          <p:nvSpPr>
            <p:cNvPr id="3084" name="AutoShape 15"/>
            <p:cNvSpPr>
              <a:spLocks noChangeArrowheads="1"/>
            </p:cNvSpPr>
            <p:nvPr/>
          </p:nvSpPr>
          <p:spPr bwMode="auto">
            <a:xfrm>
              <a:off x="2400" y="1104"/>
              <a:ext cx="3648" cy="720"/>
            </a:xfrm>
            <a:prstGeom prst="cloudCallout">
              <a:avLst>
                <a:gd name="adj1" fmla="val 4278"/>
                <a:gd name="adj2" fmla="val 42222"/>
              </a:avLst>
            </a:prstGeom>
            <a:solidFill>
              <a:srgbClr val="0000FF"/>
            </a:solidFill>
            <a:ln w="2857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3600">
                  <a:solidFill>
                    <a:schemeClr val="bg1"/>
                  </a:solidFill>
                </a:rPr>
                <a:t>Kiểm tra bài cũ:</a:t>
              </a:r>
            </a:p>
          </p:txBody>
        </p:sp>
        <p:pic>
          <p:nvPicPr>
            <p:cNvPr id="3085" name="Picture 23" descr="rooster2[1]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856" y="912"/>
              <a:ext cx="1904" cy="1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1524000" y="4144963"/>
            <a:ext cx="586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- Ba tr</a:t>
            </a:r>
            <a:r>
              <a:rPr lang="vi-VN" sz="2800" b="1"/>
              <a:t>ă</a:t>
            </a:r>
            <a:r>
              <a:rPr lang="en-US" sz="2800" b="1"/>
              <a:t>m hai m</a:t>
            </a:r>
            <a:r>
              <a:rPr lang="vi-VN" sz="2800" b="1"/>
              <a:t>ươ</a:t>
            </a:r>
            <a:r>
              <a:rPr lang="en-US" sz="2800" b="1"/>
              <a:t>i bảy nghìn.</a:t>
            </a:r>
          </a:p>
        </p:txBody>
      </p:sp>
      <p:sp>
        <p:nvSpPr>
          <p:cNvPr id="12307" name="AutoShape 19"/>
          <p:cNvSpPr>
            <a:spLocks noChangeArrowheads="1"/>
          </p:cNvSpPr>
          <p:nvPr/>
        </p:nvSpPr>
        <p:spPr bwMode="auto">
          <a:xfrm>
            <a:off x="76200" y="1143000"/>
            <a:ext cx="8458200" cy="2590800"/>
          </a:xfrm>
          <a:prstGeom prst="cloudCallout">
            <a:avLst>
              <a:gd name="adj1" fmla="val 19671"/>
              <a:gd name="adj2" fmla="val 64583"/>
            </a:avLst>
          </a:prstGeom>
          <a:solidFill>
            <a:srgbClr val="0000FF"/>
          </a:solidFill>
          <a:ln w="28575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Viết các số sau và xác </a:t>
            </a:r>
            <a:r>
              <a:rPr lang="vi-VN" sz="3600">
                <a:solidFill>
                  <a:schemeClr val="bg1"/>
                </a:solidFill>
              </a:rPr>
              <a:t>đ</a:t>
            </a:r>
            <a:r>
              <a:rPr lang="en-US" sz="3600">
                <a:solidFill>
                  <a:schemeClr val="bg1"/>
                </a:solidFill>
              </a:rPr>
              <a:t>ịnh: Có bao nhiêu chữ số? Có mấy chữ số 0?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1524000" y="4678363"/>
            <a:ext cx="266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- Ba triệu.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1524000" y="5257800"/>
            <a:ext cx="586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- Ba m</a:t>
            </a:r>
            <a:r>
              <a:rPr lang="vi-VN" sz="2800" b="1"/>
              <a:t>ươ</a:t>
            </a:r>
            <a:r>
              <a:rPr lang="en-US" sz="2800" b="1"/>
              <a:t>i triệu.</a:t>
            </a: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1524000" y="5867400"/>
            <a:ext cx="411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- Ba tr</a:t>
            </a:r>
            <a:r>
              <a:rPr lang="vi-VN" sz="2800" b="1"/>
              <a:t>ă</a:t>
            </a:r>
            <a:r>
              <a:rPr lang="en-US" sz="2800" b="1"/>
              <a:t>m triệu.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11111E-6 L -0.94028 -0.01111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0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5" grpId="0"/>
      <p:bldP spid="12307" grpId="0" animBg="1"/>
      <p:bldP spid="12309" grpId="0"/>
      <p:bldP spid="12311" grpId="0"/>
      <p:bldP spid="123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8"/>
          <p:cNvGrpSpPr>
            <a:grpSpLocks/>
          </p:cNvGrpSpPr>
          <p:nvPr/>
        </p:nvGrpSpPr>
        <p:grpSpPr bwMode="auto">
          <a:xfrm>
            <a:off x="-225425" y="-381000"/>
            <a:ext cx="9598025" cy="7507288"/>
            <a:chOff x="0" y="192"/>
            <a:chExt cx="5760" cy="3936"/>
          </a:xfrm>
        </p:grpSpPr>
        <p:grpSp>
          <p:nvGrpSpPr>
            <p:cNvPr id="4157" name="Group 9"/>
            <p:cNvGrpSpPr>
              <a:grpSpLocks/>
            </p:cNvGrpSpPr>
            <p:nvPr/>
          </p:nvGrpSpPr>
          <p:grpSpPr bwMode="auto">
            <a:xfrm>
              <a:off x="0" y="336"/>
              <a:ext cx="5760" cy="3700"/>
              <a:chOff x="0" y="336"/>
              <a:chExt cx="5760" cy="3700"/>
            </a:xfrm>
          </p:grpSpPr>
          <p:pic>
            <p:nvPicPr>
              <p:cNvPr id="4160" name="Picture 10" descr="n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3984"/>
                <a:ext cx="5760" cy="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161" name="Picture 11" descr="n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336"/>
                <a:ext cx="5760" cy="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4158" name="Picture 12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-1848" y="2136"/>
              <a:ext cx="3936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59" name="Picture 13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 flipH="1">
              <a:off x="3671" y="2135"/>
              <a:ext cx="3936" cy="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099" name="Text Box 9"/>
          <p:cNvSpPr txBox="1">
            <a:spLocks noChangeArrowheads="1"/>
          </p:cNvSpPr>
          <p:nvPr/>
        </p:nvSpPr>
        <p:spPr bwMode="auto">
          <a:xfrm>
            <a:off x="152400" y="5334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/>
              <a:t>Tuần</a:t>
            </a:r>
            <a:r>
              <a:rPr lang="en-US" sz="2000" b="1"/>
              <a:t>: 3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152400" y="9144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/>
              <a:t>Tiết:</a:t>
            </a:r>
            <a:r>
              <a:rPr lang="en-US" sz="2000" b="1"/>
              <a:t> 11</a:t>
            </a:r>
          </a:p>
        </p:txBody>
      </p:sp>
      <p:sp>
        <p:nvSpPr>
          <p:cNvPr id="4101" name="Text Box 11"/>
          <p:cNvSpPr txBox="1">
            <a:spLocks noChangeArrowheads="1"/>
          </p:cNvSpPr>
          <p:nvPr/>
        </p:nvSpPr>
        <p:spPr bwMode="auto">
          <a:xfrm>
            <a:off x="3810000" y="593725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u="sng"/>
              <a:t>TOÁN</a:t>
            </a:r>
            <a:r>
              <a:rPr lang="en-US" b="1"/>
              <a:t> </a:t>
            </a:r>
          </a:p>
        </p:txBody>
      </p:sp>
      <p:sp>
        <p:nvSpPr>
          <p:cNvPr id="4102" name="Text Box 15"/>
          <p:cNvSpPr txBox="1">
            <a:spLocks noChangeArrowheads="1"/>
          </p:cNvSpPr>
          <p:nvPr/>
        </p:nvSpPr>
        <p:spPr bwMode="auto">
          <a:xfrm>
            <a:off x="990600" y="3124200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 b="1">
              <a:solidFill>
                <a:srgbClr val="000099"/>
              </a:solidFill>
            </a:endParaRP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2895600" y="990600"/>
            <a:ext cx="472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TRIỆU VÀ LỚP TRIỆU (tiếp theo)</a:t>
            </a:r>
          </a:p>
        </p:txBody>
      </p:sp>
      <p:graphicFrame>
        <p:nvGraphicFramePr>
          <p:cNvPr id="13412" name="Group 100"/>
          <p:cNvGraphicFramePr>
            <a:graphicFrameLocks noGrp="1"/>
          </p:cNvGraphicFramePr>
          <p:nvPr>
            <p:ph/>
          </p:nvPr>
        </p:nvGraphicFramePr>
        <p:xfrm>
          <a:off x="228600" y="1524000"/>
          <a:ext cx="8686800" cy="2341563"/>
        </p:xfrm>
        <a:graphic>
          <a:graphicData uri="http://schemas.openxmlformats.org/drawingml/2006/table">
            <a:tbl>
              <a:tblPr/>
              <a:tblGrid>
                <a:gridCol w="965200"/>
                <a:gridCol w="965200"/>
                <a:gridCol w="965200"/>
                <a:gridCol w="965200"/>
                <a:gridCol w="965200"/>
                <a:gridCol w="965200"/>
                <a:gridCol w="965200"/>
                <a:gridCol w="965200"/>
                <a:gridCol w="965200"/>
              </a:tblGrid>
              <a:tr h="57324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Líp triÖu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Líp ngh×n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Líp ®¬n vÞ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890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Hµng tr¨m tiÖu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Hµng chôc triÖu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Hµng triÖu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Hµng tr¨m ngh×n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Hµng chôc ngh×n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Hµng ngh×n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Hµng tr¨m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Hµng chôc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Hµng ®¬n vÞ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7" name="Text Box 85"/>
          <p:cNvSpPr txBox="1">
            <a:spLocks noChangeArrowheads="1"/>
          </p:cNvSpPr>
          <p:nvPr/>
        </p:nvSpPr>
        <p:spPr bwMode="auto">
          <a:xfrm>
            <a:off x="457200" y="32766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3398" name="Text Box 86"/>
          <p:cNvSpPr txBox="1">
            <a:spLocks noChangeArrowheads="1"/>
          </p:cNvSpPr>
          <p:nvPr/>
        </p:nvSpPr>
        <p:spPr bwMode="auto">
          <a:xfrm>
            <a:off x="1447800" y="32766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3399" name="Text Box 87"/>
          <p:cNvSpPr txBox="1">
            <a:spLocks noChangeArrowheads="1"/>
          </p:cNvSpPr>
          <p:nvPr/>
        </p:nvSpPr>
        <p:spPr bwMode="auto">
          <a:xfrm>
            <a:off x="2438400" y="32766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3400" name="Text Box 88"/>
          <p:cNvSpPr txBox="1">
            <a:spLocks noChangeArrowheads="1"/>
          </p:cNvSpPr>
          <p:nvPr/>
        </p:nvSpPr>
        <p:spPr bwMode="auto">
          <a:xfrm>
            <a:off x="3352800" y="32766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3401" name="Text Box 89"/>
          <p:cNvSpPr txBox="1">
            <a:spLocks noChangeArrowheads="1"/>
          </p:cNvSpPr>
          <p:nvPr/>
        </p:nvSpPr>
        <p:spPr bwMode="auto">
          <a:xfrm>
            <a:off x="4343400" y="32766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3402" name="Text Box 90"/>
          <p:cNvSpPr txBox="1">
            <a:spLocks noChangeArrowheads="1"/>
          </p:cNvSpPr>
          <p:nvPr/>
        </p:nvSpPr>
        <p:spPr bwMode="auto">
          <a:xfrm>
            <a:off x="5334000" y="3306763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3403" name="Text Box 91"/>
          <p:cNvSpPr txBox="1">
            <a:spLocks noChangeArrowheads="1"/>
          </p:cNvSpPr>
          <p:nvPr/>
        </p:nvSpPr>
        <p:spPr bwMode="auto">
          <a:xfrm>
            <a:off x="6324600" y="32766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3404" name="Text Box 92"/>
          <p:cNvSpPr txBox="1">
            <a:spLocks noChangeArrowheads="1"/>
          </p:cNvSpPr>
          <p:nvPr/>
        </p:nvSpPr>
        <p:spPr bwMode="auto">
          <a:xfrm>
            <a:off x="7162800" y="32766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3405" name="Text Box 93"/>
          <p:cNvSpPr txBox="1">
            <a:spLocks noChangeArrowheads="1"/>
          </p:cNvSpPr>
          <p:nvPr/>
        </p:nvSpPr>
        <p:spPr bwMode="auto">
          <a:xfrm>
            <a:off x="8153400" y="3306763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3407" name="AutoShape 95"/>
          <p:cNvSpPr>
            <a:spLocks noChangeArrowheads="1"/>
          </p:cNvSpPr>
          <p:nvPr/>
        </p:nvSpPr>
        <p:spPr bwMode="auto">
          <a:xfrm>
            <a:off x="685800" y="3962400"/>
            <a:ext cx="7239000" cy="1219200"/>
          </a:xfrm>
          <a:prstGeom prst="cloudCallout">
            <a:avLst>
              <a:gd name="adj1" fmla="val -21514"/>
              <a:gd name="adj2" fmla="val 77995"/>
            </a:avLst>
          </a:prstGeom>
          <a:solidFill>
            <a:srgbClr val="FF0000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3600">
                <a:solidFill>
                  <a:srgbClr val="FFFF00"/>
                </a:solidFill>
              </a:rPr>
              <a:t>Viết nhanh số trên</a:t>
            </a:r>
          </a:p>
        </p:txBody>
      </p:sp>
      <p:sp>
        <p:nvSpPr>
          <p:cNvPr id="13408" name="Text Box 96"/>
          <p:cNvSpPr txBox="1">
            <a:spLocks noChangeArrowheads="1"/>
          </p:cNvSpPr>
          <p:nvPr/>
        </p:nvSpPr>
        <p:spPr bwMode="auto">
          <a:xfrm>
            <a:off x="457200" y="3886200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 </a:t>
            </a:r>
            <a:r>
              <a:rPr lang="en-US" sz="2800" b="1">
                <a:solidFill>
                  <a:srgbClr val="000099"/>
                </a:solidFill>
              </a:rPr>
              <a:t>Viết số</a:t>
            </a:r>
            <a:r>
              <a:rPr lang="en-US" sz="2800" b="1">
                <a:solidFill>
                  <a:srgbClr val="FF0000"/>
                </a:solidFill>
              </a:rPr>
              <a:t>: 342 157 413    </a:t>
            </a:r>
          </a:p>
        </p:txBody>
      </p:sp>
      <p:sp>
        <p:nvSpPr>
          <p:cNvPr id="13409" name="Text Box 97"/>
          <p:cNvSpPr txBox="1">
            <a:spLocks noChangeArrowheads="1"/>
          </p:cNvSpPr>
          <p:nvPr/>
        </p:nvSpPr>
        <p:spPr bwMode="auto">
          <a:xfrm>
            <a:off x="152400" y="4267200"/>
            <a:ext cx="8839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    </a:t>
            </a:r>
            <a:r>
              <a:rPr lang="en-US" sz="2800" b="1">
                <a:solidFill>
                  <a:srgbClr val="000099"/>
                </a:solidFill>
              </a:rPr>
              <a:t>Đọc số: Ba tr</a:t>
            </a:r>
            <a:r>
              <a:rPr lang="vi-VN" sz="2800" b="1">
                <a:solidFill>
                  <a:srgbClr val="000099"/>
                </a:solidFill>
              </a:rPr>
              <a:t>ă</a:t>
            </a:r>
            <a:r>
              <a:rPr lang="en-US" sz="2800" b="1">
                <a:solidFill>
                  <a:srgbClr val="000099"/>
                </a:solidFill>
              </a:rPr>
              <a:t>m bốn m</a:t>
            </a:r>
            <a:r>
              <a:rPr lang="vi-VN" sz="2800" b="1">
                <a:solidFill>
                  <a:srgbClr val="000099"/>
                </a:solidFill>
              </a:rPr>
              <a:t>ươ</a:t>
            </a:r>
            <a:r>
              <a:rPr lang="en-US" sz="2800" b="1">
                <a:solidFill>
                  <a:srgbClr val="000099"/>
                </a:solidFill>
              </a:rPr>
              <a:t>i hai triệu một tr</a:t>
            </a:r>
            <a:r>
              <a:rPr lang="vi-VN" sz="2800" b="1">
                <a:solidFill>
                  <a:srgbClr val="000099"/>
                </a:solidFill>
              </a:rPr>
              <a:t>ă</a:t>
            </a:r>
            <a:r>
              <a:rPr lang="en-US" sz="2800" b="1">
                <a:solidFill>
                  <a:srgbClr val="000099"/>
                </a:solidFill>
              </a:rPr>
              <a:t>m n</a:t>
            </a:r>
            <a:r>
              <a:rPr lang="vi-VN" sz="2800" b="1">
                <a:solidFill>
                  <a:srgbClr val="000099"/>
                </a:solidFill>
              </a:rPr>
              <a:t>ă</a:t>
            </a:r>
            <a:r>
              <a:rPr lang="en-US" sz="2800" b="1">
                <a:solidFill>
                  <a:srgbClr val="000099"/>
                </a:solidFill>
              </a:rPr>
              <a:t>m m</a:t>
            </a:r>
            <a:r>
              <a:rPr lang="vi-VN" sz="2800" b="1">
                <a:solidFill>
                  <a:srgbClr val="000099"/>
                </a:solidFill>
              </a:rPr>
              <a:t>ươ</a:t>
            </a:r>
            <a:r>
              <a:rPr lang="en-US" sz="2800" b="1">
                <a:solidFill>
                  <a:srgbClr val="000099"/>
                </a:solidFill>
              </a:rPr>
              <a:t>i bảy nghìn bốn tr</a:t>
            </a:r>
            <a:r>
              <a:rPr lang="vi-VN" sz="2800" b="1">
                <a:solidFill>
                  <a:srgbClr val="000099"/>
                </a:solidFill>
              </a:rPr>
              <a:t>ă</a:t>
            </a:r>
            <a:r>
              <a:rPr lang="en-US" sz="2800" b="1">
                <a:solidFill>
                  <a:srgbClr val="000099"/>
                </a:solidFill>
              </a:rPr>
              <a:t>m m</a:t>
            </a:r>
            <a:r>
              <a:rPr lang="vi-VN" sz="2800" b="1">
                <a:solidFill>
                  <a:srgbClr val="000099"/>
                </a:solidFill>
              </a:rPr>
              <a:t>ư</a:t>
            </a:r>
            <a:r>
              <a:rPr lang="en-US" sz="2800" b="1">
                <a:solidFill>
                  <a:srgbClr val="000099"/>
                </a:solidFill>
              </a:rPr>
              <a:t>ời ba. 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13413" name="Text Box 101"/>
          <p:cNvSpPr txBox="1">
            <a:spLocks noChangeArrowheads="1"/>
          </p:cNvSpPr>
          <p:nvPr/>
        </p:nvSpPr>
        <p:spPr bwMode="auto">
          <a:xfrm>
            <a:off x="228600" y="5181600"/>
            <a:ext cx="883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99"/>
                </a:solidFill>
              </a:rPr>
              <a:t>Chú ý khi </a:t>
            </a:r>
            <a:r>
              <a:rPr lang="vi-VN" sz="2800" b="1">
                <a:solidFill>
                  <a:srgbClr val="000099"/>
                </a:solidFill>
              </a:rPr>
              <a:t>đ</a:t>
            </a:r>
            <a:r>
              <a:rPr lang="en-US" sz="2800" b="1">
                <a:solidFill>
                  <a:srgbClr val="000099"/>
                </a:solidFill>
              </a:rPr>
              <a:t>ọc: - Ta tách thành từng lớp. 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13414" name="Text Box 102"/>
          <p:cNvSpPr txBox="1">
            <a:spLocks noChangeArrowheads="1"/>
          </p:cNvSpPr>
          <p:nvPr/>
        </p:nvSpPr>
        <p:spPr bwMode="auto">
          <a:xfrm>
            <a:off x="381000" y="5638800"/>
            <a:ext cx="8534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99"/>
                </a:solidFill>
              </a:rPr>
              <a:t>                         - Tại mỗi lớp, dựa vào cách </a:t>
            </a:r>
            <a:r>
              <a:rPr lang="vi-VN" sz="2800" b="1">
                <a:solidFill>
                  <a:srgbClr val="000099"/>
                </a:solidFill>
              </a:rPr>
              <a:t>đ</a:t>
            </a:r>
            <a:r>
              <a:rPr lang="en-US" sz="2800" b="1">
                <a:solidFill>
                  <a:srgbClr val="000099"/>
                </a:solidFill>
              </a:rPr>
              <a:t>ọc số có ba chữ số </a:t>
            </a:r>
            <a:r>
              <a:rPr lang="vi-VN" sz="2800" b="1">
                <a:solidFill>
                  <a:srgbClr val="000099"/>
                </a:solidFill>
              </a:rPr>
              <a:t>đ</a:t>
            </a:r>
            <a:r>
              <a:rPr lang="en-US" sz="2800" b="1">
                <a:solidFill>
                  <a:srgbClr val="000099"/>
                </a:solidFill>
              </a:rPr>
              <a:t>ể </a:t>
            </a:r>
            <a:r>
              <a:rPr lang="vi-VN" sz="2800" b="1">
                <a:solidFill>
                  <a:srgbClr val="000099"/>
                </a:solidFill>
              </a:rPr>
              <a:t>đ</a:t>
            </a:r>
            <a:r>
              <a:rPr lang="en-US" sz="2800" b="1">
                <a:solidFill>
                  <a:srgbClr val="000099"/>
                </a:solidFill>
              </a:rPr>
              <a:t>ọc và thêm tên lớp vào </a:t>
            </a:r>
            <a:r>
              <a:rPr lang="vi-VN" sz="2800" b="1">
                <a:solidFill>
                  <a:srgbClr val="000099"/>
                </a:solidFill>
              </a:rPr>
              <a:t>đ</a:t>
            </a:r>
            <a:r>
              <a:rPr lang="en-US" sz="2800" b="1">
                <a:solidFill>
                  <a:srgbClr val="000099"/>
                </a:solidFill>
              </a:rPr>
              <a:t>ó. 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13416" name="Line 104"/>
          <p:cNvSpPr>
            <a:spLocks noChangeShapeType="1"/>
          </p:cNvSpPr>
          <p:nvPr/>
        </p:nvSpPr>
        <p:spPr bwMode="auto">
          <a:xfrm>
            <a:off x="2133600" y="4343400"/>
            <a:ext cx="533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7" name="Line 105"/>
          <p:cNvSpPr>
            <a:spLocks noChangeShapeType="1"/>
          </p:cNvSpPr>
          <p:nvPr/>
        </p:nvSpPr>
        <p:spPr bwMode="auto">
          <a:xfrm>
            <a:off x="2971800" y="4343400"/>
            <a:ext cx="533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8" name="Line 106"/>
          <p:cNvSpPr>
            <a:spLocks noChangeShapeType="1"/>
          </p:cNvSpPr>
          <p:nvPr/>
        </p:nvSpPr>
        <p:spPr bwMode="auto">
          <a:xfrm>
            <a:off x="3810000" y="4343400"/>
            <a:ext cx="533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3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3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2" dur="500"/>
                                        <p:tgtEl>
                                          <p:spTgt spid="134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3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3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3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3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3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13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3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13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13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13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13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/>
      <p:bldP spid="13330" grpId="0"/>
      <p:bldP spid="13397" grpId="0"/>
      <p:bldP spid="13398" grpId="0"/>
      <p:bldP spid="13399" grpId="0"/>
      <p:bldP spid="13400" grpId="0"/>
      <p:bldP spid="13401" grpId="0"/>
      <p:bldP spid="13402" grpId="0"/>
      <p:bldP spid="13403" grpId="0"/>
      <p:bldP spid="13404" grpId="0"/>
      <p:bldP spid="13405" grpId="0"/>
      <p:bldP spid="13407" grpId="0" animBg="1"/>
      <p:bldP spid="13407" grpId="1" animBg="1"/>
      <p:bldP spid="13408" grpId="0"/>
      <p:bldP spid="13409" grpId="0"/>
      <p:bldP spid="13413" grpId="0"/>
      <p:bldP spid="13414" grpId="0"/>
      <p:bldP spid="13416" grpId="0" animBg="1"/>
      <p:bldP spid="13417" grpId="0" animBg="1"/>
      <p:bldP spid="134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8"/>
          <p:cNvGrpSpPr>
            <a:grpSpLocks/>
          </p:cNvGrpSpPr>
          <p:nvPr/>
        </p:nvGrpSpPr>
        <p:grpSpPr bwMode="auto">
          <a:xfrm>
            <a:off x="-225425" y="-344488"/>
            <a:ext cx="9598025" cy="7507288"/>
            <a:chOff x="0" y="192"/>
            <a:chExt cx="5760" cy="3936"/>
          </a:xfrm>
        </p:grpSpPr>
        <p:grpSp>
          <p:nvGrpSpPr>
            <p:cNvPr id="5132" name="Group 9"/>
            <p:cNvGrpSpPr>
              <a:grpSpLocks/>
            </p:cNvGrpSpPr>
            <p:nvPr/>
          </p:nvGrpSpPr>
          <p:grpSpPr bwMode="auto">
            <a:xfrm>
              <a:off x="0" y="336"/>
              <a:ext cx="5760" cy="3700"/>
              <a:chOff x="0" y="336"/>
              <a:chExt cx="5760" cy="3700"/>
            </a:xfrm>
          </p:grpSpPr>
          <p:pic>
            <p:nvPicPr>
              <p:cNvPr id="5135" name="Picture 10" descr="n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3984"/>
                <a:ext cx="5760" cy="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136" name="Picture 11" descr="n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336"/>
                <a:ext cx="5760" cy="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5133" name="Picture 12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-1848" y="2136"/>
              <a:ext cx="3936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4" name="Picture 13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 flipH="1">
              <a:off x="3671" y="2135"/>
              <a:ext cx="3936" cy="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3" name="Text Box 9"/>
          <p:cNvSpPr txBox="1">
            <a:spLocks noChangeArrowheads="1"/>
          </p:cNvSpPr>
          <p:nvPr/>
        </p:nvSpPr>
        <p:spPr bwMode="auto">
          <a:xfrm>
            <a:off x="152400" y="569913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/>
              <a:t>Tuần</a:t>
            </a:r>
            <a:r>
              <a:rPr lang="en-US" sz="2000" b="1"/>
              <a:t>: 3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52400" y="950913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/>
              <a:t>Tiết:</a:t>
            </a:r>
            <a:r>
              <a:rPr lang="en-US" sz="2000" b="1"/>
              <a:t> 11</a:t>
            </a:r>
          </a:p>
        </p:txBody>
      </p:sp>
      <p:sp>
        <p:nvSpPr>
          <p:cNvPr id="5125" name="Text Box 11"/>
          <p:cNvSpPr txBox="1">
            <a:spLocks noChangeArrowheads="1"/>
          </p:cNvSpPr>
          <p:nvPr/>
        </p:nvSpPr>
        <p:spPr bwMode="auto">
          <a:xfrm>
            <a:off x="3810000" y="630238"/>
            <a:ext cx="1676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u="sng"/>
              <a:t>TOÁN</a:t>
            </a:r>
            <a:r>
              <a:rPr lang="en-US" b="1"/>
              <a:t> </a:t>
            </a:r>
          </a:p>
        </p:txBody>
      </p:sp>
      <p:sp>
        <p:nvSpPr>
          <p:cNvPr id="5126" name="Text Box 12"/>
          <p:cNvSpPr txBox="1">
            <a:spLocks noChangeArrowheads="1"/>
          </p:cNvSpPr>
          <p:nvPr/>
        </p:nvSpPr>
        <p:spPr bwMode="auto">
          <a:xfrm>
            <a:off x="990600" y="3160713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 b="1">
              <a:solidFill>
                <a:srgbClr val="000099"/>
              </a:solidFill>
            </a:endParaRP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2895600" y="1027113"/>
            <a:ext cx="4724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TRIỆU VÀ LỚP TRIỆU (tiếp theo)</a:t>
            </a:r>
          </a:p>
        </p:txBody>
      </p:sp>
      <p:sp>
        <p:nvSpPr>
          <p:cNvPr id="27707" name="AutoShape 59"/>
          <p:cNvSpPr>
            <a:spLocks noChangeArrowheads="1"/>
          </p:cNvSpPr>
          <p:nvPr/>
        </p:nvSpPr>
        <p:spPr bwMode="auto">
          <a:xfrm>
            <a:off x="838200" y="2093913"/>
            <a:ext cx="7239000" cy="1219200"/>
          </a:xfrm>
          <a:prstGeom prst="cloudCallout">
            <a:avLst>
              <a:gd name="adj1" fmla="val -21514"/>
              <a:gd name="adj2" fmla="val 77995"/>
            </a:avLst>
          </a:prstGeom>
          <a:solidFill>
            <a:srgbClr val="FF0000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3600">
                <a:solidFill>
                  <a:srgbClr val="FFFF00"/>
                </a:solidFill>
              </a:rPr>
              <a:t>Thi </a:t>
            </a:r>
            <a:r>
              <a:rPr lang="vi-VN" sz="3600">
                <a:solidFill>
                  <a:srgbClr val="FFFF00"/>
                </a:solidFill>
              </a:rPr>
              <a:t>đ</a:t>
            </a:r>
            <a:r>
              <a:rPr lang="en-US" sz="3600">
                <a:solidFill>
                  <a:srgbClr val="FFFF00"/>
                </a:solidFill>
              </a:rPr>
              <a:t>ọc nhanh</a:t>
            </a:r>
          </a:p>
        </p:txBody>
      </p:sp>
      <p:sp>
        <p:nvSpPr>
          <p:cNvPr id="27708" name="Text Box 60"/>
          <p:cNvSpPr txBox="1">
            <a:spLocks noChangeArrowheads="1"/>
          </p:cNvSpPr>
          <p:nvPr/>
        </p:nvSpPr>
        <p:spPr bwMode="auto">
          <a:xfrm>
            <a:off x="1219200" y="3694113"/>
            <a:ext cx="2590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99"/>
                </a:solidFill>
              </a:rPr>
              <a:t>123 456 201    </a:t>
            </a:r>
          </a:p>
        </p:txBody>
      </p:sp>
      <p:sp>
        <p:nvSpPr>
          <p:cNvPr id="27717" name="Text Box 69"/>
          <p:cNvSpPr txBox="1">
            <a:spLocks noChangeArrowheads="1"/>
          </p:cNvSpPr>
          <p:nvPr/>
        </p:nvSpPr>
        <p:spPr bwMode="auto">
          <a:xfrm>
            <a:off x="1219200" y="4379913"/>
            <a:ext cx="2590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99"/>
                </a:solidFill>
              </a:rPr>
              <a:t>389 603 479    </a:t>
            </a:r>
          </a:p>
        </p:txBody>
      </p:sp>
      <p:sp>
        <p:nvSpPr>
          <p:cNvPr id="27718" name="Text Box 70"/>
          <p:cNvSpPr txBox="1">
            <a:spLocks noChangeArrowheads="1"/>
          </p:cNvSpPr>
          <p:nvPr/>
        </p:nvSpPr>
        <p:spPr bwMode="auto">
          <a:xfrm>
            <a:off x="1219200" y="5065713"/>
            <a:ext cx="2590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99"/>
                </a:solidFill>
              </a:rPr>
              <a:t>78 954 300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277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7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7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7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7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7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7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8" grpId="0"/>
      <p:bldP spid="27661" grpId="0"/>
      <p:bldP spid="27707" grpId="0" animBg="1"/>
      <p:bldP spid="27707" grpId="1" animBg="1"/>
      <p:bldP spid="27708" grpId="0"/>
      <p:bldP spid="27717" grpId="0"/>
      <p:bldP spid="277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8"/>
          <p:cNvGrpSpPr>
            <a:grpSpLocks/>
          </p:cNvGrpSpPr>
          <p:nvPr/>
        </p:nvGrpSpPr>
        <p:grpSpPr bwMode="auto">
          <a:xfrm>
            <a:off x="-225425" y="-381000"/>
            <a:ext cx="9598025" cy="7507288"/>
            <a:chOff x="0" y="192"/>
            <a:chExt cx="5760" cy="3936"/>
          </a:xfrm>
        </p:grpSpPr>
        <p:grpSp>
          <p:nvGrpSpPr>
            <p:cNvPr id="6255" name="Group 9"/>
            <p:cNvGrpSpPr>
              <a:grpSpLocks/>
            </p:cNvGrpSpPr>
            <p:nvPr/>
          </p:nvGrpSpPr>
          <p:grpSpPr bwMode="auto">
            <a:xfrm>
              <a:off x="0" y="336"/>
              <a:ext cx="5760" cy="3700"/>
              <a:chOff x="0" y="336"/>
              <a:chExt cx="5760" cy="3700"/>
            </a:xfrm>
          </p:grpSpPr>
          <p:pic>
            <p:nvPicPr>
              <p:cNvPr id="6258" name="Picture 10" descr="n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3984"/>
                <a:ext cx="5760" cy="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259" name="Picture 11" descr="n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336"/>
                <a:ext cx="5760" cy="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6256" name="Picture 12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-1848" y="2136"/>
              <a:ext cx="3936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57" name="Picture 13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 flipH="1">
              <a:off x="3671" y="2135"/>
              <a:ext cx="3936" cy="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47" name="Text Box 9"/>
          <p:cNvSpPr txBox="1">
            <a:spLocks noChangeArrowheads="1"/>
          </p:cNvSpPr>
          <p:nvPr/>
        </p:nvSpPr>
        <p:spPr bwMode="auto">
          <a:xfrm>
            <a:off x="152400" y="5334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/>
              <a:t>Tuần</a:t>
            </a:r>
            <a:r>
              <a:rPr lang="en-US" sz="2000" b="1"/>
              <a:t>: 3</a:t>
            </a:r>
          </a:p>
        </p:txBody>
      </p:sp>
      <p:sp>
        <p:nvSpPr>
          <p:cNvPr id="6148" name="Text Box 10"/>
          <p:cNvSpPr txBox="1">
            <a:spLocks noChangeArrowheads="1"/>
          </p:cNvSpPr>
          <p:nvPr/>
        </p:nvSpPr>
        <p:spPr bwMode="auto">
          <a:xfrm>
            <a:off x="152400" y="9144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/>
              <a:t>Tiết:</a:t>
            </a:r>
            <a:r>
              <a:rPr lang="en-US" sz="2000" b="1"/>
              <a:t> 11</a:t>
            </a:r>
          </a:p>
        </p:txBody>
      </p:sp>
      <p:sp>
        <p:nvSpPr>
          <p:cNvPr id="6149" name="Text Box 11"/>
          <p:cNvSpPr txBox="1">
            <a:spLocks noChangeArrowheads="1"/>
          </p:cNvSpPr>
          <p:nvPr/>
        </p:nvSpPr>
        <p:spPr bwMode="auto">
          <a:xfrm>
            <a:off x="3810000" y="593725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u="sng"/>
              <a:t>TOÁN</a:t>
            </a:r>
            <a:r>
              <a:rPr lang="en-US" b="1"/>
              <a:t> </a:t>
            </a:r>
          </a:p>
        </p:txBody>
      </p:sp>
      <p:sp>
        <p:nvSpPr>
          <p:cNvPr id="6150" name="Text Box 12"/>
          <p:cNvSpPr txBox="1">
            <a:spLocks noChangeArrowheads="1"/>
          </p:cNvSpPr>
          <p:nvPr/>
        </p:nvSpPr>
        <p:spPr bwMode="auto">
          <a:xfrm>
            <a:off x="990600" y="3124200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 b="1">
              <a:solidFill>
                <a:srgbClr val="000099"/>
              </a:solidFill>
            </a:endParaRPr>
          </a:p>
        </p:txBody>
      </p:sp>
      <p:sp>
        <p:nvSpPr>
          <p:cNvPr id="6151" name="Text Box 13"/>
          <p:cNvSpPr txBox="1">
            <a:spLocks noChangeArrowheads="1"/>
          </p:cNvSpPr>
          <p:nvPr/>
        </p:nvSpPr>
        <p:spPr bwMode="auto">
          <a:xfrm>
            <a:off x="2895600" y="990600"/>
            <a:ext cx="472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TRIỆU VÀ LỚP TRIỆU (tiếp theo)</a:t>
            </a:r>
          </a:p>
        </p:txBody>
      </p:sp>
      <p:graphicFrame>
        <p:nvGraphicFramePr>
          <p:cNvPr id="30958" name="Group 238"/>
          <p:cNvGraphicFramePr>
            <a:graphicFrameLocks noGrp="1"/>
          </p:cNvGraphicFramePr>
          <p:nvPr>
            <p:ph/>
          </p:nvPr>
        </p:nvGraphicFramePr>
        <p:xfrm>
          <a:off x="228600" y="2209800"/>
          <a:ext cx="8686800" cy="4351338"/>
        </p:xfrm>
        <a:graphic>
          <a:graphicData uri="http://schemas.openxmlformats.org/drawingml/2006/table">
            <a:tbl>
              <a:tblPr/>
              <a:tblGrid>
                <a:gridCol w="723900"/>
                <a:gridCol w="738188"/>
                <a:gridCol w="752475"/>
                <a:gridCol w="901700"/>
                <a:gridCol w="763587"/>
                <a:gridCol w="788988"/>
                <a:gridCol w="727075"/>
                <a:gridCol w="738187"/>
                <a:gridCol w="723900"/>
                <a:gridCol w="1828800"/>
              </a:tblGrid>
              <a:tr h="51808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Líp triÖu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Líp ngh×n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Líp ®¬n vÞ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1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Hµng tr¨m tiÖu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Hµng chôc triÖu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Hµng triÖu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Hµng tr¨m ngh×n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Hµng chôc ngh×n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Hµng ngh×n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Hµng tr¨m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Hµng chôc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Hµng ®¬n vÞ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3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98" name="Text Box 178"/>
          <p:cNvSpPr txBox="1">
            <a:spLocks noChangeArrowheads="1"/>
          </p:cNvSpPr>
          <p:nvPr/>
        </p:nvSpPr>
        <p:spPr bwMode="auto">
          <a:xfrm>
            <a:off x="381000" y="1538288"/>
            <a:ext cx="5867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0099"/>
                </a:solidFill>
              </a:rPr>
              <a:t>Bài 1</a:t>
            </a:r>
            <a:r>
              <a:rPr lang="en-US" sz="2400" b="1">
                <a:solidFill>
                  <a:srgbClr val="000099"/>
                </a:solidFill>
              </a:rPr>
              <a:t>. Viết và </a:t>
            </a:r>
            <a:r>
              <a:rPr lang="vi-VN" sz="2400" b="1">
                <a:solidFill>
                  <a:srgbClr val="000099"/>
                </a:solidFill>
              </a:rPr>
              <a:t>đ</a:t>
            </a:r>
            <a:r>
              <a:rPr lang="en-US" sz="2400" b="1">
                <a:solidFill>
                  <a:srgbClr val="000099"/>
                </a:solidFill>
              </a:rPr>
              <a:t>ọc số theo bảng:</a:t>
            </a:r>
          </a:p>
        </p:txBody>
      </p:sp>
      <p:sp>
        <p:nvSpPr>
          <p:cNvPr id="30899" name="AutoShape 179"/>
          <p:cNvSpPr>
            <a:spLocks noChangeArrowheads="1"/>
          </p:cNvSpPr>
          <p:nvPr/>
        </p:nvSpPr>
        <p:spPr bwMode="auto">
          <a:xfrm>
            <a:off x="1066800" y="3352800"/>
            <a:ext cx="7239000" cy="1219200"/>
          </a:xfrm>
          <a:prstGeom prst="cloudCallout">
            <a:avLst>
              <a:gd name="adj1" fmla="val -22940"/>
              <a:gd name="adj2" fmla="val 103514"/>
            </a:avLst>
          </a:prstGeom>
          <a:solidFill>
            <a:srgbClr val="FF0000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3600">
                <a:solidFill>
                  <a:srgbClr val="FFFF00"/>
                </a:solidFill>
              </a:rPr>
              <a:t>Làm bài vào vở.</a:t>
            </a:r>
          </a:p>
        </p:txBody>
      </p:sp>
      <p:sp>
        <p:nvSpPr>
          <p:cNvPr id="30957" name="Text Box 237"/>
          <p:cNvSpPr txBox="1">
            <a:spLocks noChangeArrowheads="1"/>
          </p:cNvSpPr>
          <p:nvPr/>
        </p:nvSpPr>
        <p:spPr bwMode="auto">
          <a:xfrm>
            <a:off x="7239000" y="38100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32 000 000</a:t>
            </a:r>
          </a:p>
        </p:txBody>
      </p:sp>
      <p:sp>
        <p:nvSpPr>
          <p:cNvPr id="30959" name="Text Box 239"/>
          <p:cNvSpPr txBox="1">
            <a:spLocks noChangeArrowheads="1"/>
          </p:cNvSpPr>
          <p:nvPr/>
        </p:nvSpPr>
        <p:spPr bwMode="auto">
          <a:xfrm>
            <a:off x="7239000" y="42672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32 516 000</a:t>
            </a:r>
          </a:p>
        </p:txBody>
      </p:sp>
      <p:sp>
        <p:nvSpPr>
          <p:cNvPr id="30960" name="Text Box 240"/>
          <p:cNvSpPr txBox="1">
            <a:spLocks noChangeArrowheads="1"/>
          </p:cNvSpPr>
          <p:nvPr/>
        </p:nvSpPr>
        <p:spPr bwMode="auto">
          <a:xfrm>
            <a:off x="7239000" y="47244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32 516 497</a:t>
            </a:r>
          </a:p>
        </p:txBody>
      </p:sp>
      <p:sp>
        <p:nvSpPr>
          <p:cNvPr id="30961" name="Text Box 241"/>
          <p:cNvSpPr txBox="1">
            <a:spLocks noChangeArrowheads="1"/>
          </p:cNvSpPr>
          <p:nvPr/>
        </p:nvSpPr>
        <p:spPr bwMode="auto">
          <a:xfrm>
            <a:off x="7086600" y="51816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834 291 712</a:t>
            </a:r>
          </a:p>
        </p:txBody>
      </p:sp>
      <p:sp>
        <p:nvSpPr>
          <p:cNvPr id="30962" name="Text Box 242"/>
          <p:cNvSpPr txBox="1">
            <a:spLocks noChangeArrowheads="1"/>
          </p:cNvSpPr>
          <p:nvPr/>
        </p:nvSpPr>
        <p:spPr bwMode="auto">
          <a:xfrm>
            <a:off x="7086600" y="56388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300 209 037</a:t>
            </a:r>
          </a:p>
        </p:txBody>
      </p:sp>
      <p:sp>
        <p:nvSpPr>
          <p:cNvPr id="30963" name="Text Box 243"/>
          <p:cNvSpPr txBox="1">
            <a:spLocks noChangeArrowheads="1"/>
          </p:cNvSpPr>
          <p:nvPr/>
        </p:nvSpPr>
        <p:spPr bwMode="auto">
          <a:xfrm>
            <a:off x="7086600" y="60960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500 209 037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0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308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0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0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0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98" grpId="0"/>
      <p:bldP spid="30899" grpId="0" animBg="1"/>
      <p:bldP spid="30899" grpId="1" animBg="1"/>
      <p:bldP spid="30957" grpId="0"/>
      <p:bldP spid="30959" grpId="0"/>
      <p:bldP spid="30960" grpId="0"/>
      <p:bldP spid="30961" grpId="0"/>
      <p:bldP spid="30962" grpId="0"/>
      <p:bldP spid="309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8"/>
          <p:cNvGrpSpPr>
            <a:grpSpLocks/>
          </p:cNvGrpSpPr>
          <p:nvPr/>
        </p:nvGrpSpPr>
        <p:grpSpPr bwMode="auto">
          <a:xfrm>
            <a:off x="-225425" y="-381000"/>
            <a:ext cx="9598025" cy="7507288"/>
            <a:chOff x="0" y="192"/>
            <a:chExt cx="5760" cy="3936"/>
          </a:xfrm>
        </p:grpSpPr>
        <p:grpSp>
          <p:nvGrpSpPr>
            <p:cNvPr id="7179" name="Group 9"/>
            <p:cNvGrpSpPr>
              <a:grpSpLocks/>
            </p:cNvGrpSpPr>
            <p:nvPr/>
          </p:nvGrpSpPr>
          <p:grpSpPr bwMode="auto">
            <a:xfrm>
              <a:off x="0" y="336"/>
              <a:ext cx="5760" cy="3700"/>
              <a:chOff x="0" y="336"/>
              <a:chExt cx="5760" cy="3700"/>
            </a:xfrm>
          </p:grpSpPr>
          <p:pic>
            <p:nvPicPr>
              <p:cNvPr id="7182" name="Picture 10" descr="n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3984"/>
                <a:ext cx="5760" cy="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183" name="Picture 11" descr="n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336"/>
                <a:ext cx="5760" cy="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7180" name="Picture 12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-1848" y="2136"/>
              <a:ext cx="3936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1" name="Picture 13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 flipH="1">
              <a:off x="3671" y="2135"/>
              <a:ext cx="3936" cy="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152400" y="5334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/>
              <a:t>Tuần</a:t>
            </a:r>
            <a:r>
              <a:rPr lang="en-US" sz="2000" b="1"/>
              <a:t>: 3</a:t>
            </a:r>
          </a:p>
        </p:txBody>
      </p:sp>
      <p:sp>
        <p:nvSpPr>
          <p:cNvPr id="7172" name="Text Box 10"/>
          <p:cNvSpPr txBox="1">
            <a:spLocks noChangeArrowheads="1"/>
          </p:cNvSpPr>
          <p:nvPr/>
        </p:nvSpPr>
        <p:spPr bwMode="auto">
          <a:xfrm>
            <a:off x="152400" y="9144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/>
              <a:t>Tiết:</a:t>
            </a:r>
            <a:r>
              <a:rPr lang="en-US" sz="2000" b="1"/>
              <a:t> 11</a:t>
            </a:r>
          </a:p>
        </p:txBody>
      </p:sp>
      <p:sp>
        <p:nvSpPr>
          <p:cNvPr id="7173" name="Text Box 11"/>
          <p:cNvSpPr txBox="1">
            <a:spLocks noChangeArrowheads="1"/>
          </p:cNvSpPr>
          <p:nvPr/>
        </p:nvSpPr>
        <p:spPr bwMode="auto">
          <a:xfrm>
            <a:off x="3810000" y="593725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u="sng"/>
              <a:t>TOÁN</a:t>
            </a:r>
            <a:r>
              <a:rPr lang="en-US" b="1"/>
              <a:t> </a:t>
            </a:r>
          </a:p>
        </p:txBody>
      </p:sp>
      <p:sp>
        <p:nvSpPr>
          <p:cNvPr id="7174" name="Text Box 12"/>
          <p:cNvSpPr txBox="1">
            <a:spLocks noChangeArrowheads="1"/>
          </p:cNvSpPr>
          <p:nvPr/>
        </p:nvSpPr>
        <p:spPr bwMode="auto">
          <a:xfrm>
            <a:off x="990600" y="3124200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 b="1">
              <a:solidFill>
                <a:srgbClr val="000099"/>
              </a:solidFill>
            </a:endParaRPr>
          </a:p>
        </p:txBody>
      </p:sp>
      <p:sp>
        <p:nvSpPr>
          <p:cNvPr id="7175" name="Text Box 13"/>
          <p:cNvSpPr txBox="1">
            <a:spLocks noChangeArrowheads="1"/>
          </p:cNvSpPr>
          <p:nvPr/>
        </p:nvSpPr>
        <p:spPr bwMode="auto">
          <a:xfrm>
            <a:off x="2895600" y="990600"/>
            <a:ext cx="472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TRIỆU VÀ LỚP TRIỆU (tiếp theo)</a:t>
            </a:r>
          </a:p>
        </p:txBody>
      </p:sp>
      <p:sp>
        <p:nvSpPr>
          <p:cNvPr id="29710" name="AutoShape 14"/>
          <p:cNvSpPr>
            <a:spLocks noChangeArrowheads="1"/>
          </p:cNvSpPr>
          <p:nvPr/>
        </p:nvSpPr>
        <p:spPr bwMode="auto">
          <a:xfrm>
            <a:off x="1524000" y="3733800"/>
            <a:ext cx="4724400" cy="1752600"/>
          </a:xfrm>
          <a:prstGeom prst="cloudCallout">
            <a:avLst>
              <a:gd name="adj1" fmla="val -21440"/>
              <a:gd name="adj2" fmla="val -82972"/>
            </a:avLst>
          </a:prstGeom>
          <a:solidFill>
            <a:srgbClr val="FF0000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3600">
                <a:solidFill>
                  <a:srgbClr val="FFFF00"/>
                </a:solidFill>
              </a:rPr>
              <a:t>Thi </a:t>
            </a:r>
            <a:r>
              <a:rPr lang="vi-VN" sz="3600">
                <a:solidFill>
                  <a:srgbClr val="FFFF00"/>
                </a:solidFill>
              </a:rPr>
              <a:t>đ</a:t>
            </a:r>
            <a:r>
              <a:rPr lang="en-US" sz="3600">
                <a:solidFill>
                  <a:srgbClr val="FFFF00"/>
                </a:solidFill>
              </a:rPr>
              <a:t>ọc nhanh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1143000" y="2133600"/>
            <a:ext cx="6781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99"/>
                </a:solidFill>
              </a:rPr>
              <a:t>7 312 836; 57 602 511; 351 600 307; 900 370 200; 400 070 192.    </a:t>
            </a:r>
          </a:p>
        </p:txBody>
      </p:sp>
      <p:sp>
        <p:nvSpPr>
          <p:cNvPr id="7178" name="Text Box 19"/>
          <p:cNvSpPr txBox="1">
            <a:spLocks noChangeArrowheads="1"/>
          </p:cNvSpPr>
          <p:nvPr/>
        </p:nvSpPr>
        <p:spPr bwMode="auto">
          <a:xfrm>
            <a:off x="762000" y="1538288"/>
            <a:ext cx="5867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0099"/>
                </a:solidFill>
              </a:rPr>
              <a:t>Bài 2</a:t>
            </a:r>
            <a:r>
              <a:rPr lang="en-US" sz="2400" b="1">
                <a:solidFill>
                  <a:srgbClr val="000099"/>
                </a:solidFill>
              </a:rPr>
              <a:t>. Đọc các số sau: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0" grpId="0" animBg="1"/>
      <p:bldP spid="29710" grpId="1" animBg="1"/>
      <p:bldP spid="297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8"/>
          <p:cNvGrpSpPr>
            <a:grpSpLocks/>
          </p:cNvGrpSpPr>
          <p:nvPr/>
        </p:nvGrpSpPr>
        <p:grpSpPr bwMode="auto">
          <a:xfrm>
            <a:off x="-225425" y="-381000"/>
            <a:ext cx="9598025" cy="7507288"/>
            <a:chOff x="0" y="192"/>
            <a:chExt cx="5760" cy="3936"/>
          </a:xfrm>
        </p:grpSpPr>
        <p:grpSp>
          <p:nvGrpSpPr>
            <p:cNvPr id="8210" name="Group 9"/>
            <p:cNvGrpSpPr>
              <a:grpSpLocks/>
            </p:cNvGrpSpPr>
            <p:nvPr/>
          </p:nvGrpSpPr>
          <p:grpSpPr bwMode="auto">
            <a:xfrm>
              <a:off x="0" y="336"/>
              <a:ext cx="5760" cy="3700"/>
              <a:chOff x="0" y="336"/>
              <a:chExt cx="5760" cy="3700"/>
            </a:xfrm>
          </p:grpSpPr>
          <p:pic>
            <p:nvPicPr>
              <p:cNvPr id="8213" name="Picture 10" descr="n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3984"/>
                <a:ext cx="5760" cy="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14" name="Picture 11" descr="n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336"/>
                <a:ext cx="5760" cy="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8211" name="Picture 12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-1848" y="2136"/>
              <a:ext cx="3936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12" name="Picture 13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 flipH="1">
              <a:off x="3671" y="2135"/>
              <a:ext cx="3936" cy="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195" name="Text Box 9"/>
          <p:cNvSpPr txBox="1">
            <a:spLocks noChangeArrowheads="1"/>
          </p:cNvSpPr>
          <p:nvPr/>
        </p:nvSpPr>
        <p:spPr bwMode="auto">
          <a:xfrm>
            <a:off x="152400" y="5334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/>
              <a:t>Tuần</a:t>
            </a:r>
            <a:r>
              <a:rPr lang="en-US" sz="2000" b="1"/>
              <a:t>: 3</a:t>
            </a:r>
          </a:p>
        </p:txBody>
      </p:sp>
      <p:sp>
        <p:nvSpPr>
          <p:cNvPr id="8196" name="Text Box 10"/>
          <p:cNvSpPr txBox="1">
            <a:spLocks noChangeArrowheads="1"/>
          </p:cNvSpPr>
          <p:nvPr/>
        </p:nvSpPr>
        <p:spPr bwMode="auto">
          <a:xfrm>
            <a:off x="152400" y="9144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/>
              <a:t>Tiết:</a:t>
            </a:r>
            <a:r>
              <a:rPr lang="en-US" sz="2000" b="1"/>
              <a:t> 11</a:t>
            </a:r>
          </a:p>
        </p:txBody>
      </p:sp>
      <p:sp>
        <p:nvSpPr>
          <p:cNvPr id="8197" name="Text Box 11"/>
          <p:cNvSpPr txBox="1">
            <a:spLocks noChangeArrowheads="1"/>
          </p:cNvSpPr>
          <p:nvPr/>
        </p:nvSpPr>
        <p:spPr bwMode="auto">
          <a:xfrm>
            <a:off x="3810000" y="593725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u="sng"/>
              <a:t>TOÁN</a:t>
            </a:r>
            <a:r>
              <a:rPr lang="en-US" b="1"/>
              <a:t> </a:t>
            </a:r>
          </a:p>
        </p:txBody>
      </p:sp>
      <p:sp>
        <p:nvSpPr>
          <p:cNvPr id="8198" name="Text Box 12"/>
          <p:cNvSpPr txBox="1">
            <a:spLocks noChangeArrowheads="1"/>
          </p:cNvSpPr>
          <p:nvPr/>
        </p:nvSpPr>
        <p:spPr bwMode="auto">
          <a:xfrm>
            <a:off x="990600" y="3124200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 b="1">
              <a:solidFill>
                <a:srgbClr val="000099"/>
              </a:solidFill>
            </a:endParaRPr>
          </a:p>
        </p:txBody>
      </p:sp>
      <p:sp>
        <p:nvSpPr>
          <p:cNvPr id="8199" name="Text Box 13"/>
          <p:cNvSpPr txBox="1">
            <a:spLocks noChangeArrowheads="1"/>
          </p:cNvSpPr>
          <p:nvPr/>
        </p:nvSpPr>
        <p:spPr bwMode="auto">
          <a:xfrm>
            <a:off x="2895600" y="990600"/>
            <a:ext cx="472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TRIỆU VÀ LỚP TRIỆU (tiếp theo)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228600" y="213360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 a) M</a:t>
            </a:r>
            <a:r>
              <a:rPr lang="vi-VN" sz="2400" b="1">
                <a:solidFill>
                  <a:srgbClr val="000099"/>
                </a:solidFill>
              </a:rPr>
              <a:t>ư</a:t>
            </a:r>
            <a:r>
              <a:rPr lang="en-US" sz="2400" b="1">
                <a:solidFill>
                  <a:srgbClr val="000099"/>
                </a:solidFill>
              </a:rPr>
              <a:t>ời triệu hai tr</a:t>
            </a:r>
            <a:r>
              <a:rPr lang="vi-VN" sz="2400" b="1">
                <a:solidFill>
                  <a:srgbClr val="000099"/>
                </a:solidFill>
              </a:rPr>
              <a:t>ă</a:t>
            </a:r>
            <a:r>
              <a:rPr lang="en-US" sz="2400" b="1">
                <a:solidFill>
                  <a:srgbClr val="000099"/>
                </a:solidFill>
              </a:rPr>
              <a:t>m n</a:t>
            </a:r>
            <a:r>
              <a:rPr lang="vi-VN" sz="2400" b="1">
                <a:solidFill>
                  <a:srgbClr val="000099"/>
                </a:solidFill>
              </a:rPr>
              <a:t>ă</a:t>
            </a:r>
            <a:r>
              <a:rPr lang="en-US" sz="2400" b="1">
                <a:solidFill>
                  <a:srgbClr val="000099"/>
                </a:solidFill>
              </a:rPr>
              <a:t>m m</a:t>
            </a:r>
            <a:r>
              <a:rPr lang="vi-VN" sz="2400" b="1">
                <a:solidFill>
                  <a:srgbClr val="000099"/>
                </a:solidFill>
              </a:rPr>
              <a:t>ươ</a:t>
            </a:r>
            <a:r>
              <a:rPr lang="en-US" sz="2400" b="1">
                <a:solidFill>
                  <a:srgbClr val="000099"/>
                </a:solidFill>
              </a:rPr>
              <a:t>i nghìn hai tr</a:t>
            </a:r>
            <a:r>
              <a:rPr lang="vi-VN" sz="2400" b="1">
                <a:solidFill>
                  <a:srgbClr val="000099"/>
                </a:solidFill>
              </a:rPr>
              <a:t>ă</a:t>
            </a:r>
            <a:r>
              <a:rPr lang="en-US" sz="2400" b="1">
                <a:solidFill>
                  <a:srgbClr val="000099"/>
                </a:solidFill>
              </a:rPr>
              <a:t>m m</a:t>
            </a:r>
            <a:r>
              <a:rPr lang="vi-VN" sz="2400" b="1">
                <a:solidFill>
                  <a:srgbClr val="000099"/>
                </a:solidFill>
              </a:rPr>
              <a:t>ư</a:t>
            </a:r>
            <a:r>
              <a:rPr lang="en-US" sz="2400" b="1">
                <a:solidFill>
                  <a:srgbClr val="000099"/>
                </a:solidFill>
              </a:rPr>
              <a:t>ời bốn;</a:t>
            </a:r>
          </a:p>
        </p:txBody>
      </p:sp>
      <p:sp>
        <p:nvSpPr>
          <p:cNvPr id="8201" name="Text Box 16"/>
          <p:cNvSpPr txBox="1">
            <a:spLocks noChangeArrowheads="1"/>
          </p:cNvSpPr>
          <p:nvPr/>
        </p:nvSpPr>
        <p:spPr bwMode="auto">
          <a:xfrm>
            <a:off x="762000" y="1538288"/>
            <a:ext cx="5867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0099"/>
                </a:solidFill>
              </a:rPr>
              <a:t>Bài 3</a:t>
            </a:r>
            <a:r>
              <a:rPr lang="en-US" sz="2400" b="1">
                <a:solidFill>
                  <a:srgbClr val="000099"/>
                </a:solidFill>
              </a:rPr>
              <a:t>. Viết các số sau: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304800" y="3000375"/>
            <a:ext cx="8610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 b) Hai tr</a:t>
            </a:r>
            <a:r>
              <a:rPr lang="vi-VN" sz="2400" b="1">
                <a:solidFill>
                  <a:srgbClr val="000099"/>
                </a:solidFill>
              </a:rPr>
              <a:t>ă</a:t>
            </a:r>
            <a:r>
              <a:rPr lang="en-US" sz="2400" b="1">
                <a:solidFill>
                  <a:srgbClr val="000099"/>
                </a:solidFill>
              </a:rPr>
              <a:t>m n</a:t>
            </a:r>
            <a:r>
              <a:rPr lang="vi-VN" sz="2400" b="1">
                <a:solidFill>
                  <a:srgbClr val="000099"/>
                </a:solidFill>
              </a:rPr>
              <a:t>ă</a:t>
            </a:r>
            <a:r>
              <a:rPr lang="en-US" sz="2400" b="1">
                <a:solidFill>
                  <a:srgbClr val="000099"/>
                </a:solidFill>
              </a:rPr>
              <a:t>m m</a:t>
            </a:r>
            <a:r>
              <a:rPr lang="vi-VN" sz="2400" b="1">
                <a:solidFill>
                  <a:srgbClr val="000099"/>
                </a:solidFill>
              </a:rPr>
              <a:t>ươ</a:t>
            </a:r>
            <a:r>
              <a:rPr lang="en-US" sz="2400" b="1">
                <a:solidFill>
                  <a:srgbClr val="000099"/>
                </a:solidFill>
              </a:rPr>
              <a:t>i ba triệu n</a:t>
            </a:r>
            <a:r>
              <a:rPr lang="vi-VN" sz="2400" b="1">
                <a:solidFill>
                  <a:srgbClr val="000099"/>
                </a:solidFill>
              </a:rPr>
              <a:t>ă</a:t>
            </a:r>
            <a:r>
              <a:rPr lang="en-US" sz="2400" b="1">
                <a:solidFill>
                  <a:srgbClr val="000099"/>
                </a:solidFill>
              </a:rPr>
              <a:t>m tr</a:t>
            </a:r>
            <a:r>
              <a:rPr lang="vi-VN" sz="2400" b="1">
                <a:solidFill>
                  <a:srgbClr val="000099"/>
                </a:solidFill>
              </a:rPr>
              <a:t>ă</a:t>
            </a:r>
            <a:r>
              <a:rPr lang="en-US" sz="2400" b="1">
                <a:solidFill>
                  <a:srgbClr val="000099"/>
                </a:solidFill>
              </a:rPr>
              <a:t>m sáu m</a:t>
            </a:r>
            <a:r>
              <a:rPr lang="vi-VN" sz="2400" b="1">
                <a:solidFill>
                  <a:srgbClr val="000099"/>
                </a:solidFill>
              </a:rPr>
              <a:t>ươ</a:t>
            </a:r>
            <a:r>
              <a:rPr lang="en-US" sz="2400" b="1">
                <a:solidFill>
                  <a:srgbClr val="000099"/>
                </a:solidFill>
              </a:rPr>
              <a:t>i t</a:t>
            </a:r>
            <a:r>
              <a:rPr lang="vi-VN" sz="2400" b="1">
                <a:solidFill>
                  <a:srgbClr val="000099"/>
                </a:solidFill>
              </a:rPr>
              <a:t>ư</a:t>
            </a:r>
            <a:r>
              <a:rPr lang="en-US" sz="2400" b="1">
                <a:solidFill>
                  <a:srgbClr val="000099"/>
                </a:solidFill>
              </a:rPr>
              <a:t> nghìn tám tr</a:t>
            </a:r>
            <a:r>
              <a:rPr lang="vi-VN" sz="2400" b="1">
                <a:solidFill>
                  <a:srgbClr val="000099"/>
                </a:solidFill>
              </a:rPr>
              <a:t>ă</a:t>
            </a:r>
            <a:r>
              <a:rPr lang="en-US" sz="2400" b="1">
                <a:solidFill>
                  <a:srgbClr val="000099"/>
                </a:solidFill>
              </a:rPr>
              <a:t>m tám m</a:t>
            </a:r>
            <a:r>
              <a:rPr lang="vi-VN" sz="2400" b="1">
                <a:solidFill>
                  <a:srgbClr val="000099"/>
                </a:solidFill>
              </a:rPr>
              <a:t>ươ</a:t>
            </a:r>
            <a:r>
              <a:rPr lang="en-US" sz="2400" b="1">
                <a:solidFill>
                  <a:srgbClr val="000099"/>
                </a:solidFill>
              </a:rPr>
              <a:t>i tám;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381000" y="4219575"/>
            <a:ext cx="8915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c) Bốn tr</a:t>
            </a:r>
            <a:r>
              <a:rPr lang="vi-VN" sz="2400" b="1">
                <a:solidFill>
                  <a:srgbClr val="000099"/>
                </a:solidFill>
              </a:rPr>
              <a:t>ă</a:t>
            </a:r>
            <a:r>
              <a:rPr lang="en-US" sz="2400" b="1">
                <a:solidFill>
                  <a:srgbClr val="000099"/>
                </a:solidFill>
              </a:rPr>
              <a:t>m triệu không tr</a:t>
            </a:r>
            <a:r>
              <a:rPr lang="vi-VN" sz="2400" b="1">
                <a:solidFill>
                  <a:srgbClr val="000099"/>
                </a:solidFill>
              </a:rPr>
              <a:t>ă</a:t>
            </a:r>
            <a:r>
              <a:rPr lang="en-US" sz="2400" b="1">
                <a:solidFill>
                  <a:srgbClr val="000099"/>
                </a:solidFill>
              </a:rPr>
              <a:t>m ba m</a:t>
            </a:r>
            <a:r>
              <a:rPr lang="vi-VN" sz="2400" b="1">
                <a:solidFill>
                  <a:srgbClr val="000099"/>
                </a:solidFill>
              </a:rPr>
              <a:t>ươ</a:t>
            </a:r>
            <a:r>
              <a:rPr lang="en-US" sz="2400" b="1">
                <a:solidFill>
                  <a:srgbClr val="000099"/>
                </a:solidFill>
              </a:rPr>
              <a:t>i sáu nghìn một tr</a:t>
            </a:r>
            <a:r>
              <a:rPr lang="vi-VN" sz="2400" b="1">
                <a:solidFill>
                  <a:srgbClr val="000099"/>
                </a:solidFill>
              </a:rPr>
              <a:t>ă</a:t>
            </a:r>
            <a:r>
              <a:rPr lang="en-US" sz="2400" b="1">
                <a:solidFill>
                  <a:srgbClr val="000099"/>
                </a:solidFill>
              </a:rPr>
              <a:t>m linh n</a:t>
            </a:r>
            <a:r>
              <a:rPr lang="vi-VN" sz="2400" b="1">
                <a:solidFill>
                  <a:srgbClr val="000099"/>
                </a:solidFill>
              </a:rPr>
              <a:t>ă</a:t>
            </a:r>
            <a:r>
              <a:rPr lang="en-US" sz="2400" b="1">
                <a:solidFill>
                  <a:srgbClr val="000099"/>
                </a:solidFill>
              </a:rPr>
              <a:t>m;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304800" y="553085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 d) Bảy tr</a:t>
            </a:r>
            <a:r>
              <a:rPr lang="vi-VN" sz="2400" b="1">
                <a:solidFill>
                  <a:srgbClr val="000099"/>
                </a:solidFill>
              </a:rPr>
              <a:t>ă</a:t>
            </a:r>
            <a:r>
              <a:rPr lang="en-US" sz="2400" b="1">
                <a:solidFill>
                  <a:srgbClr val="000099"/>
                </a:solidFill>
              </a:rPr>
              <a:t>m triệu không nghìn hai tr</a:t>
            </a:r>
            <a:r>
              <a:rPr lang="vi-VN" sz="2400" b="1">
                <a:solidFill>
                  <a:srgbClr val="000099"/>
                </a:solidFill>
              </a:rPr>
              <a:t>ă</a:t>
            </a:r>
            <a:r>
              <a:rPr lang="en-US" sz="2400" b="1">
                <a:solidFill>
                  <a:srgbClr val="000099"/>
                </a:solidFill>
              </a:rPr>
              <a:t>m ba m</a:t>
            </a:r>
            <a:r>
              <a:rPr lang="vi-VN" sz="2400" b="1">
                <a:solidFill>
                  <a:srgbClr val="000099"/>
                </a:solidFill>
              </a:rPr>
              <a:t>ươ</a:t>
            </a:r>
            <a:r>
              <a:rPr lang="en-US" sz="2400" b="1">
                <a:solidFill>
                  <a:srgbClr val="000099"/>
                </a:solidFill>
              </a:rPr>
              <a:t>i mốt;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2895600" y="25908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10 250 240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2895600" y="3854450"/>
            <a:ext cx="190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253 564 888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2895600" y="4876800"/>
            <a:ext cx="190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400 036 105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2895600" y="6096000"/>
            <a:ext cx="190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700 000 231</a:t>
            </a:r>
          </a:p>
        </p:txBody>
      </p:sp>
      <p:sp>
        <p:nvSpPr>
          <p:cNvPr id="33817" name="AutoShape 25"/>
          <p:cNvSpPr>
            <a:spLocks noChangeArrowheads="1"/>
          </p:cNvSpPr>
          <p:nvPr/>
        </p:nvSpPr>
        <p:spPr bwMode="auto">
          <a:xfrm>
            <a:off x="0" y="2590800"/>
            <a:ext cx="8915400" cy="1752600"/>
          </a:xfrm>
          <a:prstGeom prst="cloudCallout">
            <a:avLst>
              <a:gd name="adj1" fmla="val -4255"/>
              <a:gd name="adj2" fmla="val -75727"/>
            </a:avLst>
          </a:prstGeom>
          <a:solidFill>
            <a:srgbClr val="FF0000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3600">
                <a:solidFill>
                  <a:srgbClr val="FFFF00"/>
                </a:solidFill>
              </a:rPr>
              <a:t>Hình thức gì? </a:t>
            </a:r>
            <a:r>
              <a:rPr lang="vi-VN" sz="3600">
                <a:solidFill>
                  <a:srgbClr val="FFFF00"/>
                </a:solidFill>
              </a:rPr>
              <a:t>đ</a:t>
            </a:r>
            <a:r>
              <a:rPr lang="en-US" sz="3600">
                <a:solidFill>
                  <a:srgbClr val="FFFF00"/>
                </a:solidFill>
              </a:rPr>
              <a:t>ánh vào </a:t>
            </a:r>
            <a:r>
              <a:rPr lang="vi-VN" sz="3600">
                <a:solidFill>
                  <a:srgbClr val="FFFF00"/>
                </a:solidFill>
              </a:rPr>
              <a:t>đ</a:t>
            </a:r>
            <a:r>
              <a:rPr lang="en-US" sz="3600">
                <a:solidFill>
                  <a:srgbClr val="FFFF00"/>
                </a:solidFill>
              </a:rPr>
              <a:t>ây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3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3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3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3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33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3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7" grpId="0"/>
      <p:bldP spid="33809" grpId="0"/>
      <p:bldP spid="33810" grpId="0"/>
      <p:bldP spid="33811" grpId="0"/>
      <p:bldP spid="33813" grpId="0"/>
      <p:bldP spid="33814" grpId="0"/>
      <p:bldP spid="33815" grpId="0"/>
      <p:bldP spid="33816" grpId="0"/>
      <p:bldP spid="33817" grpId="0" animBg="1"/>
      <p:bldP spid="3381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8"/>
          <p:cNvGrpSpPr>
            <a:grpSpLocks/>
          </p:cNvGrpSpPr>
          <p:nvPr/>
        </p:nvGrpSpPr>
        <p:grpSpPr bwMode="auto">
          <a:xfrm>
            <a:off x="-225425" y="-381000"/>
            <a:ext cx="9598025" cy="7507288"/>
            <a:chOff x="0" y="192"/>
            <a:chExt cx="5760" cy="3936"/>
          </a:xfrm>
        </p:grpSpPr>
        <p:grpSp>
          <p:nvGrpSpPr>
            <p:cNvPr id="9262" name="Group 9"/>
            <p:cNvGrpSpPr>
              <a:grpSpLocks/>
            </p:cNvGrpSpPr>
            <p:nvPr/>
          </p:nvGrpSpPr>
          <p:grpSpPr bwMode="auto">
            <a:xfrm>
              <a:off x="0" y="336"/>
              <a:ext cx="5760" cy="3700"/>
              <a:chOff x="0" y="336"/>
              <a:chExt cx="5760" cy="3700"/>
            </a:xfrm>
          </p:grpSpPr>
          <p:pic>
            <p:nvPicPr>
              <p:cNvPr id="9265" name="Picture 10" descr="n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3984"/>
                <a:ext cx="5760" cy="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266" name="Picture 11" descr="n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336"/>
                <a:ext cx="5760" cy="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9263" name="Picture 12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-1848" y="2136"/>
              <a:ext cx="3936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64" name="Picture 13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 flipH="1">
              <a:off x="3671" y="2135"/>
              <a:ext cx="3936" cy="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219" name="Text Box 9"/>
          <p:cNvSpPr txBox="1">
            <a:spLocks noChangeArrowheads="1"/>
          </p:cNvSpPr>
          <p:nvPr/>
        </p:nvSpPr>
        <p:spPr bwMode="auto">
          <a:xfrm>
            <a:off x="152400" y="5334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/>
              <a:t>Tuần</a:t>
            </a:r>
            <a:r>
              <a:rPr lang="en-US" sz="2000" b="1"/>
              <a:t>: 3</a:t>
            </a:r>
          </a:p>
        </p:txBody>
      </p:sp>
      <p:sp>
        <p:nvSpPr>
          <p:cNvPr id="9220" name="Text Box 10"/>
          <p:cNvSpPr txBox="1">
            <a:spLocks noChangeArrowheads="1"/>
          </p:cNvSpPr>
          <p:nvPr/>
        </p:nvSpPr>
        <p:spPr bwMode="auto">
          <a:xfrm>
            <a:off x="152400" y="9144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/>
              <a:t>Tiết:</a:t>
            </a:r>
            <a:r>
              <a:rPr lang="en-US" sz="2000" b="1"/>
              <a:t> 11</a:t>
            </a:r>
          </a:p>
        </p:txBody>
      </p:sp>
      <p:sp>
        <p:nvSpPr>
          <p:cNvPr id="9221" name="Text Box 11"/>
          <p:cNvSpPr txBox="1">
            <a:spLocks noChangeArrowheads="1"/>
          </p:cNvSpPr>
          <p:nvPr/>
        </p:nvSpPr>
        <p:spPr bwMode="auto">
          <a:xfrm>
            <a:off x="3810000" y="593725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u="sng"/>
              <a:t>TOÁN</a:t>
            </a:r>
            <a:r>
              <a:rPr lang="en-US" b="1"/>
              <a:t> </a:t>
            </a:r>
          </a:p>
        </p:txBody>
      </p:sp>
      <p:sp>
        <p:nvSpPr>
          <p:cNvPr id="9222" name="Text Box 12"/>
          <p:cNvSpPr txBox="1">
            <a:spLocks noChangeArrowheads="1"/>
          </p:cNvSpPr>
          <p:nvPr/>
        </p:nvSpPr>
        <p:spPr bwMode="auto">
          <a:xfrm>
            <a:off x="990600" y="3124200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 b="1">
              <a:solidFill>
                <a:srgbClr val="000099"/>
              </a:solidFill>
            </a:endParaRPr>
          </a:p>
        </p:txBody>
      </p:sp>
      <p:sp>
        <p:nvSpPr>
          <p:cNvPr id="9223" name="Text Box 13"/>
          <p:cNvSpPr txBox="1">
            <a:spLocks noChangeArrowheads="1"/>
          </p:cNvSpPr>
          <p:nvPr/>
        </p:nvSpPr>
        <p:spPr bwMode="auto">
          <a:xfrm>
            <a:off x="2895600" y="990600"/>
            <a:ext cx="472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TRIỆU VÀ LỚP TRIỆU (tiếp theo)</a:t>
            </a:r>
          </a:p>
        </p:txBody>
      </p:sp>
      <p:sp>
        <p:nvSpPr>
          <p:cNvPr id="9224" name="Text Box 16"/>
          <p:cNvSpPr txBox="1">
            <a:spLocks noChangeArrowheads="1"/>
          </p:cNvSpPr>
          <p:nvPr/>
        </p:nvSpPr>
        <p:spPr bwMode="auto">
          <a:xfrm>
            <a:off x="76200" y="1295400"/>
            <a:ext cx="9067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0099"/>
                </a:solidFill>
              </a:rPr>
              <a:t>Bài 4</a:t>
            </a:r>
            <a:r>
              <a:rPr lang="en-US" sz="2400" b="1">
                <a:solidFill>
                  <a:srgbClr val="000099"/>
                </a:solidFill>
              </a:rPr>
              <a:t>. Bảng d</a:t>
            </a:r>
            <a:r>
              <a:rPr lang="vi-VN" sz="2400" b="1">
                <a:solidFill>
                  <a:srgbClr val="000099"/>
                </a:solidFill>
              </a:rPr>
              <a:t>ư</a:t>
            </a:r>
            <a:r>
              <a:rPr lang="en-US" sz="2400" b="1">
                <a:solidFill>
                  <a:srgbClr val="000099"/>
                </a:solidFill>
              </a:rPr>
              <a:t>ới </a:t>
            </a:r>
            <a:r>
              <a:rPr lang="vi-VN" sz="2400" b="1">
                <a:solidFill>
                  <a:srgbClr val="000099"/>
                </a:solidFill>
              </a:rPr>
              <a:t>đ</a:t>
            </a:r>
            <a:r>
              <a:rPr lang="en-US" sz="2400" b="1">
                <a:solidFill>
                  <a:srgbClr val="000099"/>
                </a:solidFill>
              </a:rPr>
              <a:t>ây cho biết một vài số liệu về giáo dục phổ thông n</a:t>
            </a:r>
            <a:r>
              <a:rPr lang="vi-VN" sz="2400" b="1">
                <a:solidFill>
                  <a:srgbClr val="000099"/>
                </a:solidFill>
              </a:rPr>
              <a:t>ă</a:t>
            </a:r>
            <a:r>
              <a:rPr lang="en-US" sz="2400" b="1">
                <a:solidFill>
                  <a:srgbClr val="000099"/>
                </a:solidFill>
              </a:rPr>
              <a:t>m học 2003 – 2004:</a:t>
            </a:r>
          </a:p>
        </p:txBody>
      </p:sp>
      <p:sp>
        <p:nvSpPr>
          <p:cNvPr id="9225" name="Text Box 17"/>
          <p:cNvSpPr txBox="1">
            <a:spLocks noChangeArrowheads="1"/>
          </p:cNvSpPr>
          <p:nvPr/>
        </p:nvSpPr>
        <p:spPr bwMode="auto">
          <a:xfrm>
            <a:off x="228600" y="2590800"/>
            <a:ext cx="853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graphicFrame>
        <p:nvGraphicFramePr>
          <p:cNvPr id="34878" name="Group 62"/>
          <p:cNvGraphicFramePr>
            <a:graphicFrameLocks noGrp="1"/>
          </p:cNvGraphicFramePr>
          <p:nvPr>
            <p:ph/>
          </p:nvPr>
        </p:nvGraphicFramePr>
        <p:xfrm>
          <a:off x="228600" y="2224088"/>
          <a:ext cx="8686800" cy="1828800"/>
        </p:xfrm>
        <a:graphic>
          <a:graphicData uri="http://schemas.openxmlformats.org/drawingml/2006/table">
            <a:tbl>
              <a:tblPr/>
              <a:tblGrid>
                <a:gridCol w="1789113"/>
                <a:gridCol w="1484312"/>
                <a:gridCol w="2274888"/>
                <a:gridCol w="3138487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TiÓu häc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Trung häc c¬ së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Trung häc phæ th«ng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Sè tr­êng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     14 316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         9 873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                  2 140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Sè häc sinh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8 350 191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  6 612 099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            2 616 207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Sè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gi¸o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viªn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   362 627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     280 943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                98 714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53" name="Text Box 63"/>
          <p:cNvSpPr txBox="1">
            <a:spLocks noChangeArrowheads="1"/>
          </p:cNvSpPr>
          <p:nvPr/>
        </p:nvSpPr>
        <p:spPr bwMode="auto">
          <a:xfrm>
            <a:off x="381000" y="4191000"/>
            <a:ext cx="7086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Dựa vào bảng trên hãy trả lời các câu hỏi sau:</a:t>
            </a:r>
          </a:p>
        </p:txBody>
      </p:sp>
      <p:sp>
        <p:nvSpPr>
          <p:cNvPr id="9254" name="Text Box 64"/>
          <p:cNvSpPr txBox="1">
            <a:spLocks noChangeArrowheads="1"/>
          </p:cNvSpPr>
          <p:nvPr/>
        </p:nvSpPr>
        <p:spPr bwMode="auto">
          <a:xfrm>
            <a:off x="381000" y="4648200"/>
            <a:ext cx="396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Trong n</a:t>
            </a:r>
            <a:r>
              <a:rPr lang="vi-VN" sz="2000" b="1"/>
              <a:t>ă</a:t>
            </a:r>
            <a:r>
              <a:rPr lang="en-US" sz="2000" b="1"/>
              <a:t>m học 2003 – 2004:</a:t>
            </a:r>
          </a:p>
        </p:txBody>
      </p:sp>
      <p:sp>
        <p:nvSpPr>
          <p:cNvPr id="9255" name="Text Box 65"/>
          <p:cNvSpPr txBox="1">
            <a:spLocks noChangeArrowheads="1"/>
          </p:cNvSpPr>
          <p:nvPr/>
        </p:nvSpPr>
        <p:spPr bwMode="auto">
          <a:xfrm>
            <a:off x="381000" y="5105400"/>
            <a:ext cx="6324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a) Số tr</a:t>
            </a:r>
            <a:r>
              <a:rPr lang="vi-VN" sz="2000" b="1"/>
              <a:t>ư</a:t>
            </a:r>
            <a:r>
              <a:rPr lang="en-US" sz="2000" b="1"/>
              <a:t>ờng trung học c</a:t>
            </a:r>
            <a:r>
              <a:rPr lang="vi-VN" sz="2000" b="1"/>
              <a:t>ơ</a:t>
            </a:r>
            <a:r>
              <a:rPr lang="en-US" sz="2000" b="1"/>
              <a:t> sở là bao nhiêu?</a:t>
            </a:r>
          </a:p>
        </p:txBody>
      </p:sp>
      <p:sp>
        <p:nvSpPr>
          <p:cNvPr id="9256" name="Text Box 66"/>
          <p:cNvSpPr txBox="1">
            <a:spLocks noChangeArrowheads="1"/>
          </p:cNvSpPr>
          <p:nvPr/>
        </p:nvSpPr>
        <p:spPr bwMode="auto">
          <a:xfrm>
            <a:off x="381000" y="5562600"/>
            <a:ext cx="6324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b) Số học sinh tiểu học là bao nhiêu?</a:t>
            </a:r>
          </a:p>
        </p:txBody>
      </p:sp>
      <p:sp>
        <p:nvSpPr>
          <p:cNvPr id="9257" name="Text Box 67"/>
          <p:cNvSpPr txBox="1">
            <a:spLocks noChangeArrowheads="1"/>
          </p:cNvSpPr>
          <p:nvPr/>
        </p:nvSpPr>
        <p:spPr bwMode="auto">
          <a:xfrm>
            <a:off x="381000" y="6019800"/>
            <a:ext cx="800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c) Số giáo viên trung học phổ thông là bao nhiêu?</a:t>
            </a:r>
          </a:p>
        </p:txBody>
      </p:sp>
      <p:sp>
        <p:nvSpPr>
          <p:cNvPr id="34886" name="AutoShape 70"/>
          <p:cNvSpPr>
            <a:spLocks noChangeArrowheads="1"/>
          </p:cNvSpPr>
          <p:nvPr/>
        </p:nvSpPr>
        <p:spPr bwMode="auto">
          <a:xfrm>
            <a:off x="0" y="0"/>
            <a:ext cx="8915400" cy="1752600"/>
          </a:xfrm>
          <a:prstGeom prst="cloudCallout">
            <a:avLst>
              <a:gd name="adj1" fmla="val -4255"/>
              <a:gd name="adj2" fmla="val -75727"/>
            </a:avLst>
          </a:prstGeom>
          <a:solidFill>
            <a:srgbClr val="FF0000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3600">
                <a:solidFill>
                  <a:srgbClr val="FFFF00"/>
                </a:solidFill>
              </a:rPr>
              <a:t>Hình thức gì? </a:t>
            </a:r>
            <a:r>
              <a:rPr lang="vi-VN" sz="3600">
                <a:solidFill>
                  <a:srgbClr val="FFFF00"/>
                </a:solidFill>
              </a:rPr>
              <a:t>đ</a:t>
            </a:r>
            <a:r>
              <a:rPr lang="en-US" sz="3600">
                <a:solidFill>
                  <a:srgbClr val="FFFF00"/>
                </a:solidFill>
              </a:rPr>
              <a:t>ánh vào </a:t>
            </a:r>
            <a:r>
              <a:rPr lang="vi-VN" sz="3600">
                <a:solidFill>
                  <a:srgbClr val="FFFF00"/>
                </a:solidFill>
              </a:rPr>
              <a:t>đ</a:t>
            </a:r>
            <a:r>
              <a:rPr lang="en-US" sz="3600">
                <a:solidFill>
                  <a:srgbClr val="FFFF00"/>
                </a:solidFill>
              </a:rPr>
              <a:t>ây</a:t>
            </a:r>
          </a:p>
        </p:txBody>
      </p:sp>
      <p:sp>
        <p:nvSpPr>
          <p:cNvPr id="34888" name="Text Box 72"/>
          <p:cNvSpPr txBox="1">
            <a:spLocks noChangeArrowheads="1"/>
          </p:cNvSpPr>
          <p:nvPr/>
        </p:nvSpPr>
        <p:spPr bwMode="auto">
          <a:xfrm>
            <a:off x="5943600" y="5105400"/>
            <a:ext cx="99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</a:rPr>
              <a:t>9 873</a:t>
            </a:r>
          </a:p>
        </p:txBody>
      </p:sp>
      <p:sp>
        <p:nvSpPr>
          <p:cNvPr id="34889" name="Text Box 73"/>
          <p:cNvSpPr txBox="1">
            <a:spLocks noChangeArrowheads="1"/>
          </p:cNvSpPr>
          <p:nvPr/>
        </p:nvSpPr>
        <p:spPr bwMode="auto">
          <a:xfrm>
            <a:off x="5562600" y="55626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</a:rPr>
              <a:t>8 350 191</a:t>
            </a:r>
          </a:p>
        </p:txBody>
      </p:sp>
      <p:sp>
        <p:nvSpPr>
          <p:cNvPr id="34890" name="Text Box 74"/>
          <p:cNvSpPr txBox="1">
            <a:spLocks noChangeArrowheads="1"/>
          </p:cNvSpPr>
          <p:nvPr/>
        </p:nvSpPr>
        <p:spPr bwMode="auto">
          <a:xfrm>
            <a:off x="6934200" y="60198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</a:rPr>
              <a:t>98 714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48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86" grpId="0" animBg="1"/>
      <p:bldP spid="34886" grpId="1" animBg="1"/>
      <p:bldP spid="34888" grpId="0"/>
      <p:bldP spid="34889" grpId="0"/>
      <p:bldP spid="3489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759</Words>
  <Application>Microsoft Office PowerPoint</Application>
  <PresentationFormat>On-screen Show (4:3)</PresentationFormat>
  <Paragraphs>177</Paragraphs>
  <Slides>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.VnTime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029.3.870.884-091.303.4554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Tuan Ngoc Computer</dc:creator>
  <cp:lastModifiedBy>CSTeam</cp:lastModifiedBy>
  <cp:revision>44</cp:revision>
  <dcterms:created xsi:type="dcterms:W3CDTF">2010-04-21T02:23:11Z</dcterms:created>
  <dcterms:modified xsi:type="dcterms:W3CDTF">2016-06-30T02:10:56Z</dcterms:modified>
</cp:coreProperties>
</file>